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3"/>
  </p:sldMasterIdLst>
  <p:sldIdLst>
    <p:sldId id="256" r:id="rId4"/>
    <p:sldId id="260" r:id="rId5"/>
    <p:sldId id="264" r:id="rId6"/>
    <p:sldId id="265" r:id="rId7"/>
    <p:sldId id="267" r:id="rId8"/>
    <p:sldId id="269" r:id="rId9"/>
    <p:sldId id="270" r:id="rId10"/>
    <p:sldId id="271" r:id="rId11"/>
    <p:sldId id="299" r:id="rId12"/>
    <p:sldId id="283" r:id="rId13"/>
    <p:sldId id="273" r:id="rId14"/>
    <p:sldId id="274" r:id="rId15"/>
    <p:sldId id="289" r:id="rId16"/>
    <p:sldId id="275" r:id="rId17"/>
    <p:sldId id="278" r:id="rId18"/>
    <p:sldId id="279" r:id="rId19"/>
    <p:sldId id="280" r:id="rId20"/>
    <p:sldId id="286" r:id="rId21"/>
    <p:sldId id="281" r:id="rId22"/>
    <p:sldId id="288" r:id="rId23"/>
    <p:sldId id="300" r:id="rId24"/>
    <p:sldId id="301" r:id="rId25"/>
    <p:sldId id="302" r:id="rId26"/>
    <p:sldId id="290" r:id="rId27"/>
    <p:sldId id="262" r:id="rId28"/>
  </p:sldIdLst>
  <p:sldSz cx="9144000" cy="5143500"/>
  <p:notesSz cx="6858000" cy="9144000"/>
  <p:embeddedFontLst>
    <p:embeddedFont>
      <p:font typeface="Gulim" panose="020B0604020202020204" pitchFamily="34" charset="-127"/>
      <p:regular r:id="rId32"/>
    </p:embeddedFont>
    <p:embeddedFont>
      <p:font typeface="黑体" panose="02010609060101010101" pitchFamily="49" charset="-122"/>
      <p:regular r:id="rId33"/>
    </p:embeddedFont>
    <p:embeddedFont>
      <p:font typeface="-쉬리M" panose="020B0604020202020204" pitchFamily="18" charset="-127"/>
      <p:regular r:id="rId34"/>
    </p:embeddedFont>
    <p:embeddedFont>
      <p:font typeface="楷体" panose="02010609060101010101" pitchFamily="49" charset="-122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华文宋体" panose="02010600040101010101" charset="-122"/>
      <p:regular r:id="rId40"/>
    </p:embeddedFont>
    <p:embeddedFont>
      <p:font typeface="Arial Black" panose="020B0A04020102020204" pitchFamily="34" charset="0"/>
      <p:bold r:id="rId41"/>
    </p:embeddedFont>
  </p:embeddedFontLst>
  <p:custDataLst>
    <p:tags r:id="rId42"/>
  </p:custDataLst>
  <p:defaultTextStyle>
    <a:defPPr>
      <a:defRPr lang="ko-KR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Gulim" panose="020B0604020202020204" pitchFamily="34" charset="-127"/>
        <a:ea typeface="Gulim" panose="020B0604020202020204" pitchFamily="34" charset="-127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Gulim" panose="020B0604020202020204" pitchFamily="34" charset="-127"/>
        <a:ea typeface="Gulim" panose="020B0604020202020204" pitchFamily="34" charset="-127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Gulim" panose="020B0604020202020204" pitchFamily="34" charset="-127"/>
        <a:ea typeface="Gulim" panose="020B0604020202020204" pitchFamily="34" charset="-127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Gulim" panose="020B0604020202020204" pitchFamily="34" charset="-127"/>
        <a:ea typeface="Gulim" panose="020B0604020202020204" pitchFamily="34" charset="-127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Gulim" panose="020B0604020202020204" pitchFamily="34" charset="-127"/>
        <a:ea typeface="Gulim" panose="020B0604020202020204" pitchFamily="34" charset="-127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Gulim" panose="020B0604020202020204" pitchFamily="34" charset="-127"/>
        <a:ea typeface="Gulim" panose="020B0604020202020204" pitchFamily="34" charset="-127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Gulim" panose="020B0604020202020204" pitchFamily="34" charset="-127"/>
        <a:ea typeface="Gulim" panose="020B0604020202020204" pitchFamily="34" charset="-127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Gulim" panose="020B0604020202020204" pitchFamily="34" charset="-127"/>
        <a:ea typeface="Gulim" panose="020B0604020202020204" pitchFamily="34" charset="-127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Gulim" panose="020B0604020202020204" pitchFamily="34" charset="-127"/>
        <a:ea typeface="Gulim" panose="020B0604020202020204" pitchFamily="34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992"/>
    <a:srgbClr val="0056AC"/>
    <a:srgbClr val="000099"/>
    <a:srgbClr val="333399"/>
    <a:srgbClr val="000066"/>
    <a:srgbClr val="0046AC"/>
    <a:srgbClr val="DDE8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36"/>
    <p:restoredTop sz="94726"/>
  </p:normalViewPr>
  <p:slideViewPr>
    <p:cSldViewPr showGuides="1">
      <p:cViewPr varScale="1">
        <p:scale>
          <a:sx n="83" d="100"/>
          <a:sy n="83" d="100"/>
        </p:scale>
        <p:origin x="76" y="136"/>
      </p:cViewPr>
      <p:guideLst>
        <p:guide orient="horz" pos="16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7.xml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5116513"/>
            <a:ext cx="9144000" cy="3492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4357688"/>
            <a:ext cx="9144000" cy="785813"/>
          </a:xfrm>
          <a:prstGeom prst="rect">
            <a:avLst/>
          </a:prstGeom>
          <a:solidFill>
            <a:srgbClr val="00499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4992"/>
          </a:solidFill>
          <a:ln>
            <a:noFill/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7" name="图片 7" descr="横版组合（白色）——透明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7563" y="4532313"/>
            <a:ext cx="2214562" cy="466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/>
        </p:nvSpPr>
        <p:spPr>
          <a:xfrm>
            <a:off x="0" y="4343400"/>
            <a:ext cx="9144000" cy="174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98463"/>
            <a:ext cx="9144000" cy="7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857750"/>
            <a:ext cx="19050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rtlCol="0" anchor="t" anchorCtr="0" compatLnSpc="1"/>
          <a:lstStyle>
            <a:lvl1pPr algn="l">
              <a:defRPr sz="1400">
                <a:solidFill>
                  <a:srgbClr val="192214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19221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57750"/>
            <a:ext cx="28956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rtlCol="0" anchor="t" anchorCtr="0" compatLnSpc="1"/>
          <a:lstStyle>
            <a:lvl1pPr>
              <a:defRPr sz="1400">
                <a:solidFill>
                  <a:srgbClr val="192214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19221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57750"/>
            <a:ext cx="19050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>
                <a:solidFill>
                  <a:srgbClr val="192214"/>
                </a:solidFill>
                <a:latin typeface="-쉬리M" panose="020B0604020202020204" pitchFamily="18" charset="-127"/>
                <a:ea typeface="-쉬리M" panose="020B0604020202020204" pitchFamily="18" charset="-127"/>
              </a:defRPr>
            </a:lvl1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8400E5-B2A6-4A2E-9C61-27078AE92A68}" type="slidenum"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192214"/>
                </a:solidFill>
                <a:effectLst/>
                <a:uLnTx/>
                <a:uFillTx/>
                <a:latin typeface="-쉬리M" panose="020B0604020202020204" pitchFamily="18" charset="-127"/>
                <a:ea typeface="-쉬리M" panose="020B0604020202020204" pitchFamily="18" charset="-127"/>
                <a:cs typeface="+mn-cs"/>
              </a:rPr>
            </a:fld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192214"/>
              </a:solidFill>
              <a:effectLst/>
              <a:uLnTx/>
              <a:uFillTx/>
              <a:latin typeface="-쉬리M" panose="020B0604020202020204" pitchFamily="18" charset="-127"/>
              <a:ea typeface="-쉬리M" panose="020B0604020202020204" pitchFamily="18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7901014" cy="579821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C51E7A2-824E-4D38-B6A7-40D80414A002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8CD17E3-4D25-45A9-9AAD-8982E1F8BF3F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C51E7A2-824E-4D38-B6A7-40D80414A002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8CD17E3-4D25-45A9-9AAD-8982E1F8BF3F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4" Type="http://schemas.openxmlformats.org/officeDocument/2006/relationships/theme" Target="../theme/theme2.xml"/><Relationship Id="rId13" Type="http://schemas.openxmlformats.org/officeDocument/2006/relationships/image" Target="../media/image7.png"/><Relationship Id="rId12" Type="http://schemas.openxmlformats.org/officeDocument/2006/relationships/image" Target="../media/image6.png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C51E7A2-824E-4D38-B6A7-40D80414A002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latin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8CD17E3-4D25-45A9-9AAD-8982E1F8BF3F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pic>
        <p:nvPicPr>
          <p:cNvPr id="1029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3" y="4706938"/>
            <a:ext cx="3489325" cy="34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0" name="图片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15000" y="4700588"/>
            <a:ext cx="3429000" cy="33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1" name="图片 22" descr="横版组合——透明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786188" y="4689475"/>
            <a:ext cx="1714500" cy="3587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rgbClr val="E7EDEB"/>
          </a:solidFill>
          <a:latin typeface="-쉬리B" panose="02030504000101010101" pitchFamily="18" charset="-127"/>
          <a:ea typeface="-쉬리B" panose="02030504000101010101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00">
          <a:solidFill>
            <a:srgbClr val="B1C9A9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rgbClr val="B1C9A9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B1C9A9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>
          <a:solidFill>
            <a:srgbClr val="B1C9A9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•"/>
        <a:defRPr kumimoji="1" sz="1400">
          <a:solidFill>
            <a:srgbClr val="B1C9A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6EE59F8-F637-4E3E-A7EE-0BB3986AD0E6}" type="datetimeFigureOut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latin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14A6BD-68A3-4D61-AB48-E77CE04B0170}" type="slidenum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Gulim" panose="020B0604020202020204" pitchFamily="34" charset="-127"/>
                <a:ea typeface="Gulim" panose="020B0604020202020204" pitchFamily="34" charset="-127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Gulim" panose="020B0604020202020204" pitchFamily="34" charset="-127"/>
              <a:ea typeface="Gulim" panose="020B0604020202020204" pitchFamily="34" charset="-127"/>
              <a:cs typeface="+mn-cs"/>
            </a:endParaRPr>
          </a:p>
        </p:txBody>
      </p:sp>
      <p:pic>
        <p:nvPicPr>
          <p:cNvPr id="2053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4679950"/>
            <a:ext cx="4349750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4" name="图片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286250" y="4643438"/>
            <a:ext cx="4857750" cy="4794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algun Gothic" panose="020B0503020000020004" charset="-127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4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5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6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2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27400" y="1347470"/>
            <a:ext cx="2228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latin typeface="黑体" panose="02010609060101010101" pitchFamily="49" charset="-122"/>
                <a:ea typeface="黑体" panose="02010609060101010101" pitchFamily="49" charset="-122"/>
              </a:rPr>
              <a:t>脑机接口</a:t>
            </a:r>
            <a:endParaRPr lang="zh-CN" altLang="en-US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59125" y="2571115"/>
            <a:ext cx="2564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唐嘉良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algn="ctr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2022.6.20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7630" y="195580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神经电极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核心技术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843280"/>
            <a:ext cx="4530725" cy="31578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55235" y="842645"/>
            <a:ext cx="39306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如何根据不同神经信号传达指令？</a:t>
            </a:r>
            <a:endParaRPr lang="zh-CN" altLang="en-US" b="1"/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需要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外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用计算机软件，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进行信号处理和指令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下达。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这种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AI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软件使用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CNN分类器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进行分类，并通过特定的算法训练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而来。最后，使用该软件来运行应用程序，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控制机械臂、传感器、光标等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1045" y="4083685"/>
            <a:ext cx="3708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AI</a:t>
            </a:r>
            <a:r>
              <a:rPr lang="zh-CN" altLang="en-US" sz="12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软件被训练以识别提取图中脑电信号的特征谱，翻译成对应动作指令。</a:t>
            </a:r>
            <a:endParaRPr lang="zh-CN" altLang="en-US" sz="12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55240" y="194945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对脑机接口的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需求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881505"/>
            <a:ext cx="2736850" cy="2719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55" y="1881505"/>
            <a:ext cx="3968750" cy="27260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1550" y="915035"/>
            <a:ext cx="66090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上世纪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80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年代末，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美国神经工程师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Phil Kennedy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想借助脑机接口让渐冻症患者开口说话。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7630" y="194945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脑机接口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研究历史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" y="721995"/>
            <a:ext cx="8505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植入式的脑机接口已经有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几十年的研究历史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了。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上世纪六七十年代（越南战争），美国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有大量退伍伤残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军人。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为帮助他们生活自理，人们开始研究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运动式脑机接口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5" name="图片 4" descr="4b57d5acf11a186f784995ddfd841e7"/>
          <p:cNvPicPr>
            <a:picLocks noChangeAspect="1"/>
          </p:cNvPicPr>
          <p:nvPr/>
        </p:nvPicPr>
        <p:blipFill>
          <a:blip r:embed="rId1"/>
          <a:srcRect l="3859" t="-638" r="6026" b="5702"/>
          <a:stretch>
            <a:fillRect/>
          </a:stretch>
        </p:blipFill>
        <p:spPr>
          <a:xfrm>
            <a:off x="611505" y="2113915"/>
            <a:ext cx="1690370" cy="1511935"/>
          </a:xfrm>
          <a:prstGeom prst="rect">
            <a:avLst/>
          </a:prstGeom>
        </p:spPr>
      </p:pic>
      <p:pic>
        <p:nvPicPr>
          <p:cNvPr id="6" name="图片 5" descr="57cb1f062f4db224b689acbae067e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30" y="2355215"/>
            <a:ext cx="2766695" cy="1297305"/>
          </a:xfrm>
          <a:prstGeom prst="rect">
            <a:avLst/>
          </a:prstGeom>
        </p:spPr>
      </p:pic>
      <p:pic>
        <p:nvPicPr>
          <p:cNvPr id="8" name="图片 7" descr="992a7b5891a91939147765e60f4d43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2364105"/>
            <a:ext cx="2229485" cy="144653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95605" y="4371975"/>
            <a:ext cx="8424545" cy="215900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anose="020B0604020202020204" pitchFamily="34" charset="-127"/>
              <a:ea typeface="Gulim" panose="020B0604020202020204" pitchFamily="34" charset="-127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971550" y="3642360"/>
            <a:ext cx="215900" cy="795020"/>
          </a:xfrm>
          <a:prstGeom prst="up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anose="020B0604020202020204" pitchFamily="34" charset="-127"/>
              <a:ea typeface="Gulim" panose="020B0604020202020204" pitchFamily="34" charset="-127"/>
            </a:endParaRPr>
          </a:p>
        </p:txBody>
      </p:sp>
      <p:sp>
        <p:nvSpPr>
          <p:cNvPr id="12" name="上箭头 11"/>
          <p:cNvSpPr/>
          <p:nvPr/>
        </p:nvSpPr>
        <p:spPr>
          <a:xfrm>
            <a:off x="3275965" y="3652520"/>
            <a:ext cx="212090" cy="785495"/>
          </a:xfrm>
          <a:prstGeom prst="up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anose="020B0604020202020204" pitchFamily="34" charset="-127"/>
              <a:ea typeface="Gulim" panose="020B0604020202020204" pitchFamily="34" charset="-127"/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6083935" y="3810635"/>
            <a:ext cx="215900" cy="627380"/>
          </a:xfrm>
          <a:prstGeom prst="up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ulim" panose="020B0604020202020204" pitchFamily="34" charset="-127"/>
              <a:ea typeface="Gulim" panose="020B0604020202020204" pitchFamily="34" charset="-127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5605" y="4083685"/>
            <a:ext cx="752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</a:rPr>
              <a:t>1966</a:t>
            </a:r>
            <a:endParaRPr lang="en-US" altLang="zh-CN" sz="1600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27630" y="4083685"/>
            <a:ext cx="752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</a:rPr>
              <a:t>1982</a:t>
            </a:r>
            <a:endParaRPr lang="en-US" altLang="zh-CN" sz="1600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32425" y="4086860"/>
            <a:ext cx="752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</a:rPr>
              <a:t>2006</a:t>
            </a:r>
            <a:endParaRPr lang="en-US" altLang="zh-CN" sz="1600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87450" y="3652520"/>
            <a:ext cx="11550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在清醒猴子脑内记录与运动相关的神经细胞</a:t>
            </a:r>
            <a:endParaRPr lang="zh-CN" altLang="en-US" sz="1200" b="1"/>
          </a:p>
        </p:txBody>
      </p:sp>
      <p:sp>
        <p:nvSpPr>
          <p:cNvPr id="18" name="文本框 17"/>
          <p:cNvSpPr txBox="1"/>
          <p:nvPr/>
        </p:nvSpPr>
        <p:spPr>
          <a:xfrm>
            <a:off x="3558540" y="3723640"/>
            <a:ext cx="1696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这些神经元细胞的群体活动与做出的动作</a:t>
            </a:r>
            <a:r>
              <a:rPr lang="zh-CN" altLang="en-US" sz="1200" b="1"/>
              <a:t>对应</a:t>
            </a:r>
            <a:endParaRPr lang="zh-CN" altLang="en-US" sz="1200" b="1"/>
          </a:p>
        </p:txBody>
      </p:sp>
      <p:sp>
        <p:nvSpPr>
          <p:cNvPr id="19" name="文本框 18"/>
          <p:cNvSpPr txBox="1"/>
          <p:nvPr/>
        </p:nvSpPr>
        <p:spPr>
          <a:xfrm>
            <a:off x="3347720" y="2031365"/>
            <a:ext cx="2259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</a:rPr>
              <a:t>神经科学基础</a:t>
            </a:r>
            <a:endParaRPr lang="zh-CN" altLang="en-US" sz="1800" b="1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68415" y="3867785"/>
            <a:ext cx="1689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提出人脑用的脑机接口方法</a:t>
            </a:r>
            <a:r>
              <a:rPr lang="en-US" altLang="zh-CN" sz="1200" b="1"/>
              <a:t>——BrainGate</a:t>
            </a:r>
            <a:endParaRPr lang="en-US" altLang="zh-CN" sz="1200" b="1"/>
          </a:p>
        </p:txBody>
      </p:sp>
      <p:sp>
        <p:nvSpPr>
          <p:cNvPr id="21" name="文本框 20"/>
          <p:cNvSpPr txBox="1"/>
          <p:nvPr/>
        </p:nvSpPr>
        <p:spPr>
          <a:xfrm>
            <a:off x="6304280" y="2031365"/>
            <a:ext cx="1645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</a:rPr>
              <a:t>进入实用</a:t>
            </a:r>
            <a:r>
              <a:rPr lang="zh-CN" altLang="en-US" sz="1800" b="1">
                <a:solidFill>
                  <a:srgbClr val="FF0000"/>
                </a:solidFill>
              </a:rPr>
              <a:t>时代</a:t>
            </a:r>
            <a:endParaRPr lang="zh-CN" altLang="en-US" sz="1800" b="1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36235" y="4587875"/>
            <a:ext cx="3843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华文宋体" panose="02010600040101010101" charset="-122"/>
                <a:ea typeface="华文宋体" panose="02010600040101010101" charset="-122"/>
              </a:rPr>
              <a:t>计算机科学的飞速发展在其中起着</a:t>
            </a:r>
            <a:r>
              <a:rPr lang="zh-CN" altLang="en-US" sz="1200">
                <a:latin typeface="华文宋体" panose="02010600040101010101" charset="-122"/>
                <a:ea typeface="华文宋体" panose="02010600040101010101" charset="-122"/>
              </a:rPr>
              <a:t>巨大的推动作用！</a:t>
            </a:r>
            <a:endParaRPr lang="zh-CN" altLang="en-US" sz="1200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06320" y="194945"/>
            <a:ext cx="48901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脑机接口领域特点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(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补充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)</a:t>
            </a:r>
            <a:endParaRPr lang="en-US" altLang="zh-CN" sz="32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" y="721995"/>
            <a:ext cx="85051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脑机接口是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多学科高度交叉的领域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。它是一个系统性的工程，包括软硬多个组件。涉及生命科学、信息技术、脑科学、神经科学、材料学、机器人、微电子、临床医学、人工智能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......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它的发展需要非常多的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关键技术和理论支撑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19" name="图片 19" descr="16554340087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2355850"/>
            <a:ext cx="3630930" cy="225996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2356485"/>
            <a:ext cx="3841750" cy="2259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99385" y="195580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脑机接口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研究历史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" y="721995"/>
            <a:ext cx="850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里程碑事件：第一个猴子脑控机器人（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2008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28080" y="1059180"/>
            <a:ext cx="268478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为猴子安装机械臂，当它逐渐意识到自己可以操控机械臂的时候，利用它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成功抓取食物。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相关文献：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</a:rPr>
              <a:t>Velliste M, Perel S, Spalding M C, et al. Cortical control of a prosthetic arm for self-feeding[J]. Nature, 2008, 453(7).</a:t>
            </a:r>
            <a:endParaRPr lang="en-US" altLang="zh-CN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视频链接：</a:t>
            </a:r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</a:rPr>
              <a:t>https://www.iqiyi.com/v_1djll3gj9js.html</a:t>
            </a:r>
            <a:endParaRPr lang="en-US" altLang="zh-CN" sz="1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猴脑控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360" y="1120775"/>
            <a:ext cx="5683885" cy="347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7630" y="195580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脑机接口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研究历史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" y="721995"/>
            <a:ext cx="850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里程碑事件：第一个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人脑控机器人（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2012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82765" y="1316355"/>
            <a:ext cx="20796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相关文献：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</a:rPr>
              <a:t>Hochberg L R,Bacher D, Jarosiewicz B, et al. Reach and grasp by people with tetraplegia using a neurally controlled robotic arm[J]. Nature,2012,485(7398):372-375.</a:t>
            </a:r>
            <a:endParaRPr lang="en-US" altLang="zh-CN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视频链接：</a:t>
            </a:r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</a:rPr>
              <a:t>https://www.iqiyi.com/v_1vfmcl7xnn8.html</a:t>
            </a:r>
            <a:endParaRPr lang="en-US" altLang="zh-CN" sz="1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人脑控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5650" y="1182370"/>
            <a:ext cx="5929630" cy="347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7630" y="194945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脑机接口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研究历史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" y="778510"/>
            <a:ext cx="850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里程碑事件：第一个提供触觉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的人脑控机器人（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2016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63385" y="1347470"/>
            <a:ext cx="1899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相关文献：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</a:rPr>
              <a:t>Flesher S N, Collinger J L, Foldes S T, et al. Intracortical microstimulation of human somatosensory cortex[J]. Science translational medicine,2016,8(361):361ra141-361ra141.</a:t>
            </a:r>
            <a:endParaRPr lang="en-US" altLang="zh-CN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视频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链接：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https://www.bilibili.com/video/BV1hq4y1r7Wx?spm_id_from=333.337.search-card.all.click&amp;vd_source=7f93b0d7374c51c73173c636775cfd03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触觉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9750" y="1238885"/>
            <a:ext cx="6026785" cy="3404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979295" y="194945"/>
            <a:ext cx="5695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人脑控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sym typeface="+mn-ea"/>
              </a:rPr>
              <a:t>触觉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机器人工作机制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" y="721995"/>
            <a:ext cx="8505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脑机转码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分为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脑对机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以及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机对脑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以往的工作集中在脑对机，为实现触觉，需要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实现机对脑转码——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功能电刺激。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2067560"/>
            <a:ext cx="8649335" cy="29743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7630" y="194945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脑机接口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研究历史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" y="721995"/>
            <a:ext cx="8505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里程碑事件：第一个人脑控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瘫痪上肢（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2016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年）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7140" y="987425"/>
            <a:ext cx="27158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功能电刺激，不是像触觉机器人那样刺激大脑皮层，而是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刺激手部肌肉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做出动作。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43980" y="2859405"/>
            <a:ext cx="25984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相关文献：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</a:rPr>
              <a:t>Bouton C E, Shaikhouni A, Annetta N V, et al. Restoring cortical control of functional movement in a human with quadriplegia[J]. Nature, 2016, 533(7602):247-250.</a:t>
            </a:r>
            <a:endParaRPr lang="en-US" altLang="zh-CN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视频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链接：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http://m.v.qq.com/play.html?cid=&amp;vid=g05144lwppj&amp;url_from=share&amp;second_share=0&amp;share_from=copy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最后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1505" y="1131570"/>
            <a:ext cx="5563870" cy="3539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195830" y="194945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国内脑机接口研究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成果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" y="721995"/>
            <a:ext cx="47244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中国在脑机接口领域起步较晚，但是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近年也有令人欣喜的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成果。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23" name="图片 23" descr="1655434289754"/>
          <p:cNvPicPr>
            <a:picLocks noChangeAspect="1"/>
          </p:cNvPicPr>
          <p:nvPr/>
        </p:nvPicPr>
        <p:blipFill>
          <a:blip r:embed="rId1"/>
          <a:srcRect l="24455" t="11809" r="22608" b="6630"/>
          <a:stretch>
            <a:fillRect/>
          </a:stretch>
        </p:blipFill>
        <p:spPr>
          <a:xfrm>
            <a:off x="4932045" y="778510"/>
            <a:ext cx="2822575" cy="39128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1491615"/>
            <a:ext cx="3599815" cy="32346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7540" y="4587875"/>
            <a:ext cx="2576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医用脑机接口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7670" y="144145"/>
            <a:ext cx="83432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什么是脑机接口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(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Brain Computer Interface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)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pic>
        <p:nvPicPr>
          <p:cNvPr id="3" name="图片 1" descr="73e2f4b52038cd1270d9e26fa87d3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786765"/>
            <a:ext cx="6137275" cy="32378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92580" y="4083685"/>
            <a:ext cx="597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大脑与外界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设备进行信息交换的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方式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267585" y="123190"/>
            <a:ext cx="5318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关于脑机接口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的思考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" y="771525"/>
            <a:ext cx="850519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·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是否可以移植记忆或者意识，从而达到某种意义上的永生？（</a:t>
            </a: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血肉苦弱，机械飞升</a:t>
            </a: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”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？）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记忆的存储机理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仍是脑科学领域中的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未解之谜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。且研究表明与记忆相关的部分基本上位于大脑内部的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古旧皮层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，难以探索，是真正的前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沿。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就算有一天终究克服了意识存储这个难题，可能也只是意识层面的永生，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物质基础已经发生改变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。生命不再是完整的生命。（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这一段纯属个人观点）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事实上关于意识永生的问题也是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备受争议的伦理问题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43810" y="194945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脑机接口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未来场景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" y="721995"/>
            <a:ext cx="7468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脑（遥）控仿生机器人：波士顿动力机器人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275080"/>
            <a:ext cx="4893945" cy="2892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1275080"/>
            <a:ext cx="3493135" cy="28930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44615" y="4260850"/>
            <a:ext cx="8115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</a:rPr>
              <a:t>抗疫狗？</a:t>
            </a:r>
            <a:endParaRPr lang="zh-CN" altLang="en-US" sz="1200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43810" y="194945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脑机接口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未来场景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" y="721995"/>
            <a:ext cx="79825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脑信息交流？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6G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？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脑机装备把脑电波转换成文字数据，然后通过无线发送给对方脑机装置。未来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6G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的低延迟高带宽或许能很好支持这个技术？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920875"/>
            <a:ext cx="3888740" cy="2673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45" y="1920875"/>
            <a:ext cx="3972560" cy="2673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38830" y="194945"/>
            <a:ext cx="1919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一些</a:t>
            </a:r>
            <a:r>
              <a:rPr lang="zh-CN" altLang="en-US" sz="3200" b="1"/>
              <a:t>展望</a:t>
            </a:r>
            <a:endParaRPr lang="zh-CN" altLang="en-US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251460" y="778510"/>
            <a:ext cx="847090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脑机接口的可能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应用面非常广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，如果能在医疗、通讯、工业、教育、智能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家居等领域取得进展，是可以造福人类的。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但是要提高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安全性、隐私性、自主性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，只有这样才能得到广泛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的接受与应用。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总的来说，作为一门学科交叉性很高的新兴技术，脑机接口的未来是光明的。同时它的发展也是不容易的，尚且存在很多技术瓶颈。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希望未来能看到脑机接口在各个领域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大显神威。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95605" y="843280"/>
            <a:ext cx="833374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  <a:sym typeface="+mn-ea"/>
              </a:rPr>
              <a:t>1.Velliste M, Perel S, Spalding M C, et al. Cortical control of a prosthetic arm for self-feeding[J]. Nature, 2008, 453(7).</a:t>
            </a:r>
            <a:endParaRPr lang="en-US" altLang="zh-CN" sz="1600"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</a:rPr>
              <a:t>2. </a:t>
            </a:r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  <a:sym typeface="+mn-ea"/>
              </a:rPr>
              <a:t>Hochberg L R,Bacher D, Jarosiewicz B, et al. Reach and grasp by people with tetraplegia using a neurally controlled robotic arm[J]. Nature,2012,485(7398):372-375.</a:t>
            </a:r>
            <a:endParaRPr lang="en-US" altLang="zh-CN" sz="1600"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</a:rPr>
              <a:t>3. </a:t>
            </a:r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  <a:sym typeface="+mn-ea"/>
              </a:rPr>
              <a:t>Flesher S N, Collinger J L, Foldes S T, et al. Intracortical microstimulation of human somatosensory cortex[J]. Science translational medicine,2016,8(361):361ra141-361ra141.</a:t>
            </a:r>
            <a:endParaRPr lang="en-US" altLang="zh-CN" sz="1600"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</a:rPr>
              <a:t>4. </a:t>
            </a:r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  <a:sym typeface="+mn-ea"/>
              </a:rPr>
              <a:t>Bouton C E, Shaikhouni A, Annetta N V, et al. Restoring cortical control of functional movement in a human with quadriplegia[J]. Nature, 2016, 533(7602):247-250.</a:t>
            </a:r>
            <a:endParaRPr lang="en-US" altLang="zh-CN" sz="1600">
              <a:latin typeface="华文宋体" panose="02010600040101010101" charset="-122"/>
              <a:ea typeface="华文宋体" panose="02010600040101010101" charset="-122"/>
              <a:sym typeface="+mn-ea"/>
            </a:endParaRPr>
          </a:p>
          <a:p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5.丁文龙,刘学政. 系统解剖学[M].第9版.北京:人民卫生出版社,2018.</a:t>
            </a:r>
            <a:endParaRPr lang="en-US" altLang="zh-CN" sz="16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  <a:p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6.刘德建,李奇. 脑机接口原理及系统组成[J].科技风,2013年16期.</a:t>
            </a:r>
            <a:endParaRPr lang="en-US" altLang="zh-CN" sz="16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7.槐瑞托,杨俊卿,李东. 脑机接口中脑电信号提取方法和技术的研究进展[J].生命科学,2010年04期.</a:t>
            </a:r>
            <a:endParaRPr lang="en-US" altLang="zh-CN" sz="16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en-US" altLang="zh-CN" sz="160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8.高佳锐.脑机接口:新时代的信息革命[J].中国新通信,2020,22(09):44-45.</a:t>
            </a:r>
            <a:endParaRPr lang="en-US" altLang="zh-CN" sz="160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605" y="267335"/>
            <a:ext cx="2018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</a:rPr>
              <a:t>R</a:t>
            </a:r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</a:rPr>
              <a:t>eferences</a:t>
            </a:r>
            <a:endParaRPr lang="en-US" altLang="zh-CN" b="1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3054350"/>
            <a:ext cx="9144000" cy="33338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7" name="TextBox 6"/>
          <p:cNvSpPr txBox="1"/>
          <p:nvPr/>
        </p:nvSpPr>
        <p:spPr>
          <a:xfrm>
            <a:off x="2286000" y="3786188"/>
            <a:ext cx="2928938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latinLnBrk="1" hangingPunct="1"/>
            <a:r>
              <a:rPr lang="en-US" altLang="zh-CN" sz="3600" dirty="0">
                <a:solidFill>
                  <a:srgbClr val="C0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THANKS</a:t>
            </a:r>
            <a:endParaRPr lang="zh-CN" altLang="en-US" sz="3600" dirty="0">
              <a:solidFill>
                <a:srgbClr val="C00000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pic>
        <p:nvPicPr>
          <p:cNvPr id="6148" name="图片 10" descr="笔墨纸砚－周韧林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311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图片 6" descr="竖版组合logo——透明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188" y="3786188"/>
            <a:ext cx="1714500" cy="9509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907540" y="123825"/>
            <a:ext cx="55549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科幻电影中的脑机接口场景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6915" y="699135"/>
            <a:ext cx="7421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1.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意识替换、意识对接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以电影《阿凡达》为例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84345" y="1275080"/>
            <a:ext cx="4644390" cy="2628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1460" y="1256665"/>
            <a:ext cx="3880485" cy="26295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605" y="4083685"/>
            <a:ext cx="37998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来自地球的残疾</a:t>
            </a:r>
            <a:r>
              <a:rPr lang="zh-CN" altLang="en-US" sz="1200"/>
              <a:t>战士用脑电信号远程操控阿凡达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5868035" y="4083685"/>
            <a:ext cx="20243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利用辫子与飞龙意识对接</a:t>
            </a:r>
            <a:endParaRPr lang="zh-CN" alt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16915" y="699135"/>
            <a:ext cx="8431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2.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脑神经与电子装置对接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以电影《阿丽塔：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战斗天使》为例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203325"/>
            <a:ext cx="6612890" cy="3467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79295" y="123825"/>
            <a:ext cx="55549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科幻电影中的脑机接口场景</a:t>
            </a:r>
            <a:endParaRPr lang="zh-CN" altLang="en-US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339340" y="211455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大脑如何实现复杂功能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1550" y="918210"/>
            <a:ext cx="2881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宋体" panose="02010600040101010101" charset="-122"/>
                <a:ea typeface="华文宋体" panose="02010600040101010101" charset="-122"/>
              </a:rPr>
              <a:t>神经元交联网络</a:t>
            </a:r>
            <a:endParaRPr lang="zh-CN" altLang="en-US" sz="28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292090" y="1059180"/>
            <a:ext cx="3496310" cy="1968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9705" y="1440180"/>
            <a:ext cx="50774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人脑有近一千亿个神经元，负责信息的接收、处理与转发，通过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级联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方式构成通讯网络，这些网络再通过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交联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模式完成复杂信息的处理。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3291840"/>
            <a:ext cx="8835390" cy="1801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411730" y="195580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如何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“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监听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”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神经元？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995" y="915035"/>
            <a:ext cx="8463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在大脑中放置传感器（神经电极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）收集神经元电信号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神经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电极离神经元越近清晰度越高，最好贴在神经元上。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 descr="16554328231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779270"/>
            <a:ext cx="7519035" cy="28238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11854"/>
          <a:stretch>
            <a:fillRect/>
          </a:stretch>
        </p:blipFill>
        <p:spPr>
          <a:xfrm>
            <a:off x="1270" y="-36195"/>
            <a:ext cx="9141460" cy="5179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7630" y="195580"/>
            <a:ext cx="4712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神经电极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核心技术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pic>
        <p:nvPicPr>
          <p:cNvPr id="5" name="图片 5" descr="ffc370f8d220c97b0af0065af811165"/>
          <p:cNvPicPr>
            <a:picLocks noChangeAspect="1"/>
          </p:cNvPicPr>
          <p:nvPr/>
        </p:nvPicPr>
        <p:blipFill>
          <a:blip r:embed="rId1"/>
          <a:srcRect r="2290" b="6852"/>
          <a:stretch>
            <a:fillRect/>
          </a:stretch>
        </p:blipFill>
        <p:spPr>
          <a:xfrm>
            <a:off x="539115" y="778510"/>
            <a:ext cx="6840855" cy="368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77125" y="1000760"/>
            <a:ext cx="1690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华文宋体" panose="02010600040101010101" charset="-122"/>
                <a:ea typeface="华文宋体" panose="02010600040101010101" charset="-122"/>
              </a:rPr>
              <a:t>N</a:t>
            </a:r>
            <a:r>
              <a:rPr lang="en-US" altLang="zh-CN">
                <a:latin typeface="华文宋体" panose="02010600040101010101" charset="-122"/>
                <a:ea typeface="华文宋体" panose="02010600040101010101" charset="-122"/>
              </a:rPr>
              <a:t>euralink</a:t>
            </a:r>
            <a:endParaRPr lang="en-US" altLang="zh-CN">
              <a:latin typeface="华文宋体" panose="02010600040101010101" charset="-122"/>
              <a:ea typeface="华文宋体" panose="02010600040101010101" charset="-122"/>
            </a:endParaRPr>
          </a:p>
          <a:p>
            <a:r>
              <a:rPr lang="en-US" altLang="zh-CN">
                <a:latin typeface="华文宋体" panose="02010600040101010101" charset="-122"/>
                <a:ea typeface="华文宋体" panose="02010600040101010101" charset="-122"/>
              </a:rPr>
              <a:t>2019\2020</a:t>
            </a:r>
            <a:endParaRPr lang="en-US" altLang="zh-CN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52360" y="3399155"/>
            <a:ext cx="1593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但是真的有人想在自己脑子里放这么个玩意吗？</a:t>
            </a: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360" y="3003550"/>
            <a:ext cx="2761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</a:rPr>
              <a:t>专门研发以处理神经信息</a:t>
            </a:r>
            <a:endParaRPr lang="zh-CN" altLang="en-US" sz="1200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405" y="1419225"/>
            <a:ext cx="801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</a:rPr>
              <a:t>硅片上光刻出神经电极形态</a:t>
            </a:r>
            <a:endParaRPr lang="zh-CN" altLang="en-US" sz="1200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11040" y="1000760"/>
            <a:ext cx="27616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有线形式（</a:t>
            </a:r>
            <a:r>
              <a:rPr lang="en-US" altLang="zh-CN" sz="120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2019</a:t>
            </a:r>
            <a:r>
              <a:rPr lang="zh-CN" altLang="en-US" sz="120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）</a:t>
            </a:r>
            <a:endParaRPr lang="zh-CN" altLang="en-US" sz="1200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11040" y="4185920"/>
            <a:ext cx="29660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无线形式（</a:t>
            </a:r>
            <a:r>
              <a:rPr lang="en-US" altLang="zh-CN" sz="120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2020</a:t>
            </a:r>
            <a:r>
              <a:rPr lang="zh-CN" altLang="en-US" sz="120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），甚至可以无线</a:t>
            </a:r>
            <a:r>
              <a:rPr lang="zh-CN" altLang="en-US" sz="1200">
                <a:solidFill>
                  <a:srgbClr val="FF0000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充电</a:t>
            </a:r>
            <a:endParaRPr lang="zh-CN" altLang="en-US" sz="1200">
              <a:solidFill>
                <a:srgbClr val="FF0000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47720" y="194945"/>
            <a:ext cx="2157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</a:t>
            </a:r>
            <a:r>
              <a:rPr lang="en-US" altLang="zh-CN" sz="3200" b="1">
                <a:latin typeface="华文宋体" panose="02010600040101010101" charset="-122"/>
                <a:ea typeface="华文宋体" panose="02010600040101010101" charset="-122"/>
              </a:rPr>
              <a:t>Neuralink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5175" y="897890"/>
            <a:ext cx="56457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埃隆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·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马斯克旗下的脑机接口公司，一直致力于脑机接口前沿研究。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6593"/>
          <a:stretch>
            <a:fillRect/>
          </a:stretch>
        </p:blipFill>
        <p:spPr>
          <a:xfrm>
            <a:off x="323850" y="1847215"/>
            <a:ext cx="1661160" cy="23628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1851660"/>
            <a:ext cx="1929765" cy="23552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695" y="1847215"/>
            <a:ext cx="2874645" cy="23679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340" y="843280"/>
            <a:ext cx="2145030" cy="3363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6865" y="4271645"/>
            <a:ext cx="8695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华文宋体" panose="02010600040101010101" charset="-122"/>
                <a:ea typeface="华文宋体" panose="02010600040101010101" charset="-122"/>
              </a:rPr>
              <a:t>      2019                  2020                       2021                         2022</a:t>
            </a:r>
            <a:r>
              <a:rPr lang="zh-CN" altLang="en-US">
                <a:latin typeface="华文宋体" panose="02010600040101010101" charset="-122"/>
                <a:ea typeface="华文宋体" panose="02010600040101010101" charset="-122"/>
              </a:rPr>
              <a:t>？</a:t>
            </a:r>
            <a:endParaRPr lang="zh-CN" altLang="en-US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822,&quot;width&quot;:6753}"/>
</p:tagLst>
</file>

<file path=ppt/tags/tag2.xml><?xml version="1.0" encoding="utf-8"?>
<p:tagLst xmlns:p="http://schemas.openxmlformats.org/presentationml/2006/main">
  <p:tag name="KSO_WM_UNIT_PLACING_PICTURE_USER_VIEWPORT" val="{&quot;height&quot;:5448,&quot;width&quot;:8040}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227*2489*496*49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420*2486*496*49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497*2432*496*49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132*2538*496*49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COMMONDATA" val="eyJoZGlkIjoiNzc4ZDAzZTU4NTU5ODRlOWU3ZGE2N2Y3OGI1NWI1ZjkifQ=="/>
</p:tagLst>
</file>

<file path=ppt/theme/theme1.xml><?xml version="1.0" encoding="utf-8"?>
<a:theme xmlns:a="http://schemas.openxmlformats.org/drawingml/2006/main" name="B132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B132">
      <a:majorFont>
        <a:latin typeface="-쉬리B"/>
        <a:ea typeface="-쉬리B"/>
        <a:cs typeface=""/>
      </a:majorFont>
      <a:minorFont>
        <a:latin typeface="-쉬리M"/>
        <a:ea typeface="-쉬리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anose="020B0604020202020204" pitchFamily="34" charset="-127"/>
            <a:ea typeface="Gulim" panose="020B0604020202020204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anose="020B0604020202020204" pitchFamily="34" charset="-127"/>
            <a:ea typeface="Gulim" panose="020B0604020202020204" pitchFamily="34" charset="-127"/>
          </a:defRPr>
        </a:defPPr>
      </a:lstStyle>
    </a:lnDef>
  </a:objectDefaults>
  <a:extraClrSchemeLst>
    <a:extraClrScheme>
      <a:clrScheme name="B13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13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3661</Words>
  <Application>WPS 演示</Application>
  <PresentationFormat/>
  <Paragraphs>181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Gulim</vt:lpstr>
      <vt:lpstr>-쉬리B</vt:lpstr>
      <vt:lpstr>Malgun Gothic</vt:lpstr>
      <vt:lpstr>黑体</vt:lpstr>
      <vt:lpstr>-쉬리M</vt:lpstr>
      <vt:lpstr>楷体</vt:lpstr>
      <vt:lpstr>Calibri</vt:lpstr>
      <vt:lpstr>华文宋体</vt:lpstr>
      <vt:lpstr>微软雅黑</vt:lpstr>
      <vt:lpstr>Arial Unicode MS</vt:lpstr>
      <vt:lpstr>Arial Black</vt:lpstr>
      <vt:lpstr>B132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唐嘉良</cp:lastModifiedBy>
  <cp:revision>149</cp:revision>
  <dcterms:created xsi:type="dcterms:W3CDTF">2001-07-18T23:57:00Z</dcterms:created>
  <dcterms:modified xsi:type="dcterms:W3CDTF">2022-06-18T09:51:09Z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1B83F87B742E4BA0A2F0B2FD5DFC34EB</vt:lpwstr>
  </property>
  <property fmtid="{D5CDD505-2E9C-101B-9397-08002B2CF9AE}" pid="3" name="KSOProductBuildVer">
    <vt:lpwstr>2052-11.1.0.11744</vt:lpwstr>
  </property>
</Properties>
</file>